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6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20"/>
  </p:notesMasterIdLst>
  <p:sldIdLst>
    <p:sldId id="359" r:id="rId6"/>
    <p:sldId id="400" r:id="rId7"/>
    <p:sldId id="374" r:id="rId8"/>
    <p:sldId id="392" r:id="rId9"/>
    <p:sldId id="272" r:id="rId10"/>
    <p:sldId id="273" r:id="rId11"/>
    <p:sldId id="261" r:id="rId12"/>
    <p:sldId id="394" r:id="rId13"/>
    <p:sldId id="371" r:id="rId14"/>
    <p:sldId id="262" r:id="rId15"/>
    <p:sldId id="401" r:id="rId16"/>
    <p:sldId id="396" r:id="rId17"/>
    <p:sldId id="402" r:id="rId18"/>
    <p:sldId id="395" r:id="rId1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2FC3AF-58CF-16B8-7F67-4FFB7BA12C38}" name="Schnoll, Kenneth" initials="SK" userId="S::schnollk@insurance.ca.gov::4a1740c8-e280-434b-836d-e4a3f0ae80f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ler, Michael" initials="SM" lastIdx="7" clrIdx="0">
    <p:extLst>
      <p:ext uri="{19B8F6BF-5375-455C-9EA6-DF929625EA0E}">
        <p15:presenceInfo xmlns:p15="http://schemas.microsoft.com/office/powerpoint/2012/main" userId="S-1-5-21-1644491937-1958367476-682003330-70444" providerId="AD"/>
      </p:ext>
    </p:extLst>
  </p:cmAuthor>
  <p:cmAuthor id="2" name="Commissioner Ricardo Lara" initials="CRL" lastIdx="0" clrIdx="1">
    <p:extLst>
      <p:ext uri="{19B8F6BF-5375-455C-9EA6-DF929625EA0E}">
        <p15:presenceInfo xmlns:p15="http://schemas.microsoft.com/office/powerpoint/2012/main" userId="S-1-5-21-1644491937-1958367476-682003330-70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70F"/>
    <a:srgbClr val="17375E"/>
    <a:srgbClr val="1F4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9" autoAdjust="0"/>
    <p:restoredTop sz="40980" autoAdjust="0"/>
  </p:normalViewPr>
  <p:slideViewPr>
    <p:cSldViewPr>
      <p:cViewPr varScale="1">
        <p:scale>
          <a:sx n="67" d="100"/>
          <a:sy n="67" d="100"/>
        </p:scale>
        <p:origin x="42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F2D85-91F8-458F-BD3A-CE8CB14B4BA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98268-DE75-4A84-AC06-07A497455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6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4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98268-DE75-4A84-AC06-07A49745527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955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5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3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60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6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55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jp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4195" y="6266688"/>
            <a:ext cx="1160525" cy="4046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61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40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36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6595" y="274320"/>
            <a:ext cx="8750935" cy="6257925"/>
          </a:xfrm>
          <a:custGeom>
            <a:avLst/>
            <a:gdLst/>
            <a:ahLst/>
            <a:cxnLst/>
            <a:rect l="l" t="t" r="r" b="b"/>
            <a:pathLst>
              <a:path w="8750935" h="6257925">
                <a:moveTo>
                  <a:pt x="0" y="0"/>
                </a:moveTo>
                <a:lnTo>
                  <a:pt x="8750681" y="0"/>
                </a:lnTo>
                <a:lnTo>
                  <a:pt x="8750681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1F4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4195" y="6266688"/>
            <a:ext cx="1160525" cy="4046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9940" cy="6857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036" y="1347228"/>
            <a:ext cx="365759" cy="47852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491" y="1327404"/>
            <a:ext cx="4009643" cy="51053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491" y="1601724"/>
            <a:ext cx="4103369" cy="51053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036" y="2086355"/>
            <a:ext cx="365759" cy="47853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491" y="2066544"/>
            <a:ext cx="3406901" cy="51053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7491" y="2340864"/>
            <a:ext cx="4114799" cy="51053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7491" y="2615183"/>
            <a:ext cx="3973829" cy="5105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7491" y="2889504"/>
            <a:ext cx="4255769" cy="51053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036" y="3374135"/>
            <a:ext cx="365759" cy="47853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7491" y="3354324"/>
            <a:ext cx="4016501" cy="51053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7491" y="3628644"/>
            <a:ext cx="4184903" cy="51053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7491" y="3902964"/>
            <a:ext cx="1351788" cy="51053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036" y="4387608"/>
            <a:ext cx="365759" cy="47852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7491" y="4367784"/>
            <a:ext cx="4127753" cy="51053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7491" y="4642103"/>
            <a:ext cx="4239006" cy="51053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07492" y="4916423"/>
            <a:ext cx="4068317" cy="510539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7491" y="5190744"/>
            <a:ext cx="1438655" cy="5105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82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6595" y="274320"/>
            <a:ext cx="8750935" cy="6257925"/>
          </a:xfrm>
          <a:custGeom>
            <a:avLst/>
            <a:gdLst/>
            <a:ahLst/>
            <a:cxnLst/>
            <a:rect l="l" t="t" r="r" b="b"/>
            <a:pathLst>
              <a:path w="8750935" h="6257925">
                <a:moveTo>
                  <a:pt x="0" y="0"/>
                </a:moveTo>
                <a:lnTo>
                  <a:pt x="8750681" y="0"/>
                </a:lnTo>
                <a:lnTo>
                  <a:pt x="8750681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1F4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4195" y="6266688"/>
            <a:ext cx="1160525" cy="4046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084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35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6595" y="274320"/>
            <a:ext cx="8750935" cy="6257925"/>
          </a:xfrm>
          <a:custGeom>
            <a:avLst/>
            <a:gdLst/>
            <a:ahLst/>
            <a:cxnLst/>
            <a:rect l="l" t="t" r="r" b="b"/>
            <a:pathLst>
              <a:path w="8750935" h="6257925">
                <a:moveTo>
                  <a:pt x="0" y="0"/>
                </a:moveTo>
                <a:lnTo>
                  <a:pt x="8750808" y="0"/>
                </a:lnTo>
                <a:lnTo>
                  <a:pt x="8750808" y="6257544"/>
                </a:lnTo>
                <a:lnTo>
                  <a:pt x="0" y="625754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1F4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64196" y="6266688"/>
            <a:ext cx="1160787" cy="4049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38" y="413523"/>
            <a:ext cx="8776970" cy="1830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8617" y="2533736"/>
            <a:ext cx="7340600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6595" y="274320"/>
            <a:ext cx="8750935" cy="6257925"/>
          </a:xfrm>
          <a:custGeom>
            <a:avLst/>
            <a:gdLst/>
            <a:ahLst/>
            <a:cxnLst/>
            <a:rect l="l" t="t" r="r" b="b"/>
            <a:pathLst>
              <a:path w="8750935" h="6257925">
                <a:moveTo>
                  <a:pt x="0" y="0"/>
                </a:moveTo>
                <a:lnTo>
                  <a:pt x="8750681" y="0"/>
                </a:lnTo>
                <a:lnTo>
                  <a:pt x="8750681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1F4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64195" y="6266688"/>
            <a:ext cx="1160525" cy="4046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247" y="599311"/>
            <a:ext cx="382333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7217" y="2973703"/>
            <a:ext cx="7949565" cy="2513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B9B07DF2-50D4-4D22-B3CB-7B99CF71DC71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39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9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surance.ca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200" y="381000"/>
            <a:ext cx="8915400" cy="150489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4800" b="1" spc="-1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California</a:t>
            </a: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4800" b="1" spc="-1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Department of Insurance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E8B0C-6499-435A-8BBE-D2D64C629B01}"/>
              </a:ext>
            </a:extLst>
          </p:cNvPr>
          <p:cNvSpPr txBox="1"/>
          <p:nvPr/>
        </p:nvSpPr>
        <p:spPr>
          <a:xfrm>
            <a:off x="1143000" y="46482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Durriya Syed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Northern CA Outreach Analyst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Community Relations &amp; Outreach Branch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6FF5EE20-26E7-451B-B650-E29535A5CE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0920" y="2400300"/>
            <a:ext cx="204216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2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8CAB96B0-9901-4C96-A3A7-11198CD2B0AF}"/>
              </a:ext>
            </a:extLst>
          </p:cNvPr>
          <p:cNvSpPr/>
          <p:nvPr/>
        </p:nvSpPr>
        <p:spPr>
          <a:xfrm flipH="1">
            <a:off x="526472" y="3103023"/>
            <a:ext cx="708891" cy="651953"/>
          </a:xfrm>
          <a:prstGeom prst="flowChartManualInput">
            <a:avLst/>
          </a:prstGeom>
          <a:solidFill>
            <a:srgbClr val="AD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A0323338-6E6D-490B-9242-710D2D5283A8}"/>
              </a:ext>
            </a:extLst>
          </p:cNvPr>
          <p:cNvSpPr/>
          <p:nvPr/>
        </p:nvSpPr>
        <p:spPr>
          <a:xfrm flipH="1">
            <a:off x="526472" y="4876800"/>
            <a:ext cx="708891" cy="651953"/>
          </a:xfrm>
          <a:prstGeom prst="flowChartManualInput">
            <a:avLst/>
          </a:prstGeom>
          <a:solidFill>
            <a:srgbClr val="94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CC659-79DA-4797-A4F4-4DD6EA880335}"/>
              </a:ext>
            </a:extLst>
          </p:cNvPr>
          <p:cNvSpPr txBox="1"/>
          <p:nvPr/>
        </p:nvSpPr>
        <p:spPr>
          <a:xfrm>
            <a:off x="1422681" y="2789904"/>
            <a:ext cx="3454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Areas of higher concentration of 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FAIR Plan policies 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and wildfire risk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8B53C-53E0-42CF-A36D-67CC4E5E4B52}"/>
              </a:ext>
            </a:extLst>
          </p:cNvPr>
          <p:cNvSpPr txBox="1"/>
          <p:nvPr/>
        </p:nvSpPr>
        <p:spPr>
          <a:xfrm>
            <a:off x="1422681" y="4596704"/>
            <a:ext cx="3377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Areas of lower concentration of 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FAIR Plan policies 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and wildfire risk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7A6DE-93A7-4E8B-B04F-C80BE993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2831"/>
            <a:ext cx="4863577" cy="2215991"/>
          </a:xfrm>
        </p:spPr>
        <p:txBody>
          <a:bodyPr/>
          <a:lstStyle/>
          <a:p>
            <a:pPr algn="l"/>
            <a:r>
              <a:rPr lang="en-US"/>
              <a:t>Concentration</a:t>
            </a:r>
            <a:br>
              <a:rPr lang="en-US"/>
            </a:br>
            <a:r>
              <a:rPr lang="en-US"/>
              <a:t>of FAIR Plan</a:t>
            </a:r>
            <a:br>
              <a:rPr lang="en-US"/>
            </a:br>
            <a:r>
              <a:rPr lang="en-US"/>
              <a:t>policies and</a:t>
            </a:r>
            <a:br>
              <a:rPr lang="en-US"/>
            </a:br>
            <a:r>
              <a:rPr lang="en-US"/>
              <a:t>wildfire risk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22A600D-E95B-F1D3-7B57-97C6EF3CC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1" r="25597" b="29894"/>
          <a:stretch/>
        </p:blipFill>
        <p:spPr>
          <a:xfrm>
            <a:off x="3459748" y="76200"/>
            <a:ext cx="5649298" cy="639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19F2446-872E-40CD-BE3F-205C8E754230}"/>
              </a:ext>
            </a:extLst>
          </p:cNvPr>
          <p:cNvSpPr/>
          <p:nvPr/>
        </p:nvSpPr>
        <p:spPr>
          <a:xfrm>
            <a:off x="4343400" y="2769506"/>
            <a:ext cx="72071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5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400" y="152400"/>
            <a:ext cx="8839200" cy="113556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996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Online Tools Available at  </a:t>
            </a:r>
          </a:p>
          <a:p>
            <a:pPr marL="12700" marR="5080" lvl="0" indent="0" algn="ctr" defTabSz="914400" eaLnBrk="1" fontAlgn="auto" latinLnBrk="0" hangingPunct="1">
              <a:lnSpc>
                <a:spcPct val="996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insurance.ca.gov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1219200" y="4825243"/>
            <a:ext cx="673147" cy="5155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7264978" y="4191000"/>
            <a:ext cx="659822" cy="40632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E5A85E3B-A2FB-4FA7-8AF4-F6C557C754A2}"/>
              </a:ext>
            </a:extLst>
          </p:cNvPr>
          <p:cNvSpPr txBox="1">
            <a:spLocks/>
          </p:cNvSpPr>
          <p:nvPr/>
        </p:nvSpPr>
        <p:spPr>
          <a:xfrm>
            <a:off x="152400" y="4343400"/>
            <a:ext cx="1600200" cy="3048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Top Ten Tips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Semibold"/>
              <a:ea typeface="+mn-ea"/>
              <a:cs typeface="Segoe UI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E5A85E3B-A2FB-4FA7-8AF4-F6C557C754A2}"/>
              </a:ext>
            </a:extLst>
          </p:cNvPr>
          <p:cNvSpPr txBox="1">
            <a:spLocks/>
          </p:cNvSpPr>
          <p:nvPr/>
        </p:nvSpPr>
        <p:spPr>
          <a:xfrm>
            <a:off x="7560290" y="4343400"/>
            <a:ext cx="1487607" cy="12954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Insurance Finder Tool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Semibold"/>
              <a:ea typeface="+mn-ea"/>
              <a:cs typeface="Segoe UI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83EA8-165D-47F2-AA91-222156437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79" y="1529423"/>
            <a:ext cx="5204966" cy="5018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FFE377-287D-4517-AED3-FE2B5D9B6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-3875" y="-21432"/>
            <a:ext cx="9144000" cy="6900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F7813C-1EE7-4935-BEEE-086E3E0E9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-3875" y="776"/>
            <a:ext cx="9144000" cy="69008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D6832-FC34-425F-B12C-98E611AA04FC}"/>
              </a:ext>
            </a:extLst>
          </p:cNvPr>
          <p:cNvSpPr/>
          <p:nvPr/>
        </p:nvSpPr>
        <p:spPr>
          <a:xfrm>
            <a:off x="2503164" y="720183"/>
            <a:ext cx="4633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indent="0" algn="l" defTabSz="914400" eaLnBrk="1" fontAlgn="auto" latinLnBrk="0" hangingPunct="1">
              <a:lnSpc>
                <a:spcPct val="996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14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Arial Black"/>
              </a:rPr>
              <a:t>What’s Next for SIS?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E6A1A5-CF88-4F8A-8A4B-054EF3238388}"/>
              </a:ext>
            </a:extLst>
          </p:cNvPr>
          <p:cNvSpPr/>
          <p:nvPr/>
        </p:nvSpPr>
        <p:spPr>
          <a:xfrm>
            <a:off x="728662" y="2171700"/>
            <a:ext cx="803433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Catastrophe models are now being reviewed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Insurance companies will need to submit complete rate applications  </a:t>
            </a:r>
          </a:p>
          <a:p>
            <a:pPr marL="285750" indent="-285750" algn="l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Insurance companies are expected to have new policies available once the rate filings incorporating reinsurance and cat-modeling are approved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7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400" y="152400"/>
            <a:ext cx="8839200" cy="113556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Online Tools Available at  </a:t>
            </a: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insurance.ca.gov</a:t>
            </a:r>
            <a:endParaRPr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1219200" y="4825243"/>
            <a:ext cx="673147" cy="5155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7264978" y="4191000"/>
            <a:ext cx="659822" cy="40632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E5A85E3B-A2FB-4FA7-8AF4-F6C557C754A2}"/>
              </a:ext>
            </a:extLst>
          </p:cNvPr>
          <p:cNvSpPr txBox="1">
            <a:spLocks/>
          </p:cNvSpPr>
          <p:nvPr/>
        </p:nvSpPr>
        <p:spPr>
          <a:xfrm>
            <a:off x="152400" y="4343400"/>
            <a:ext cx="1600200" cy="3048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Top Ten Tips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/>
              <a:cs typeface="Segoe UI Semibold"/>
            </a:endParaRPr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E5A85E3B-A2FB-4FA7-8AF4-F6C557C754A2}"/>
              </a:ext>
            </a:extLst>
          </p:cNvPr>
          <p:cNvSpPr txBox="1">
            <a:spLocks/>
          </p:cNvSpPr>
          <p:nvPr/>
        </p:nvSpPr>
        <p:spPr>
          <a:xfrm>
            <a:off x="7560290" y="4343400"/>
            <a:ext cx="1487607" cy="12954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Insurance Finder Tool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/>
              <a:cs typeface="Segoe UI Semibold"/>
            </a:endParaRPr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83EA8-165D-47F2-AA91-222156437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79" y="1529423"/>
            <a:ext cx="5204966" cy="50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1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8600" y="228600"/>
            <a:ext cx="8839200" cy="674479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l">
              <a:lnSpc>
                <a:spcPct val="99600"/>
              </a:lnSpc>
              <a:spcBef>
                <a:spcPts val="114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How to Partner with Us </a:t>
            </a: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Sign up for our Community Outreach</a:t>
            </a:r>
          </a:p>
          <a:p>
            <a:r>
              <a:rPr lang="en-US" sz="2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and Education Partnership Initiative by clicking</a:t>
            </a:r>
          </a:p>
          <a:p>
            <a:r>
              <a:rPr lang="en-US" sz="2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QR code: </a:t>
            </a:r>
          </a:p>
          <a:p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Get access to:</a:t>
            </a:r>
          </a:p>
          <a:p>
            <a:pPr marL="1028700" lvl="3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Comprehensive consumer education materials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Powerful social media tools</a:t>
            </a:r>
          </a:p>
          <a:p>
            <a:pPr marL="12700" marR="5080" algn="l">
              <a:lnSpc>
                <a:spcPct val="99600"/>
              </a:lnSpc>
              <a:spcBef>
                <a:spcPts val="114"/>
              </a:spcBef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4" descr="Insurance Essentials - English">
            <a:extLst>
              <a:ext uri="{FF2B5EF4-FFF2-40B4-BE49-F238E27FC236}">
                <a16:creationId xmlns:a16="http://schemas.microsoft.com/office/drawing/2014/main" id="{133482CE-357E-4A7A-A369-B6682DDA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1806834" cy="233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nglish - Insurance Fraud Prevention Outreach Toolkit">
            <a:extLst>
              <a:ext uri="{FF2B5EF4-FFF2-40B4-BE49-F238E27FC236}">
                <a16:creationId xmlns:a16="http://schemas.microsoft.com/office/drawing/2014/main" id="{66872CDE-421B-4654-9E4F-E0FAAFCF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1793"/>
            <a:ext cx="1676400" cy="21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63DCD-C5FD-423C-AF1A-C4FA1D66DD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3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8600" y="228600"/>
            <a:ext cx="8839200" cy="7067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Getting Help</a:t>
            </a:r>
          </a:p>
          <a:p>
            <a:pPr marL="698500" marR="5080" indent="-685800" algn="l">
              <a:lnSpc>
                <a:spcPct val="996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698500" marR="5080" indent="-685800" algn="l">
              <a:lnSpc>
                <a:spcPct val="996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Visit website at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hlinkClick r:id="rId4"/>
              </a:rPr>
              <a:t>www.insurance.ca.gov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l">
              <a:lnSpc>
                <a:spcPct val="99600"/>
              </a:lnSpc>
              <a:spcBef>
                <a:spcPts val="114"/>
              </a:spcBef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698500" marR="5080" indent="-685800" algn="l">
              <a:lnSpc>
                <a:spcPct val="996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File a Complaint/Request for Assistance</a:t>
            </a:r>
          </a:p>
          <a:p>
            <a:pPr marL="12700" marR="5080" algn="l">
              <a:lnSpc>
                <a:spcPct val="99600"/>
              </a:lnSpc>
              <a:spcBef>
                <a:spcPts val="114"/>
              </a:spcBef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698500" marR="5080" indent="-685800" algn="l">
              <a:lnSpc>
                <a:spcPct val="996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Consumer Hotline: 1-800-927-4357 or Consumer Live Chat via website</a:t>
            </a:r>
          </a:p>
          <a:p>
            <a:pPr marL="698500" marR="5080" indent="-685800" algn="l">
              <a:lnSpc>
                <a:spcPct val="996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698500" marR="5080" indent="-685800" algn="l">
              <a:lnSpc>
                <a:spcPct val="996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Sign up to receive Consumer Alerts directly to your inbox (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click on orange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banner on home page)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1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2186CF-A974-40BA-A655-7B8B16122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-8965" y="-42863"/>
            <a:ext cx="9144000" cy="6900863"/>
          </a:xfrm>
          <a:prstGeom prst="rect">
            <a:avLst/>
          </a:prstGeom>
        </p:spPr>
      </p:pic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81A23D68-2D0B-4969-A14F-EC4CBC8AC728}"/>
              </a:ext>
            </a:extLst>
          </p:cNvPr>
          <p:cNvSpPr txBox="1">
            <a:spLocks/>
          </p:cNvSpPr>
          <p:nvPr/>
        </p:nvSpPr>
        <p:spPr>
          <a:xfrm>
            <a:off x="352760" y="1366632"/>
            <a:ext cx="4366308" cy="44245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ts val="2300"/>
              </a:lnSpc>
              <a:spcAft>
                <a:spcPts val="450"/>
              </a:spcAft>
              <a:buNone/>
              <a:defRPr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2300"/>
              </a:lnSpc>
              <a:spcAft>
                <a:spcPts val="450"/>
              </a:spcAft>
              <a:buNone/>
              <a:defRPr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5284F6B-885A-47F6-BDC1-35D5A2069753}"/>
              </a:ext>
            </a:extLst>
          </p:cNvPr>
          <p:cNvSpPr txBox="1"/>
          <p:nvPr/>
        </p:nvSpPr>
        <p:spPr>
          <a:xfrm>
            <a:off x="428065" y="559705"/>
            <a:ext cx="8458200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3600" b="1" spc="-1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 Black"/>
              </a:rPr>
              <a:t>Role of Insurance Commissioner 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Arial Black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73B766-91DF-4B79-9AEA-D0D90ADD978D}"/>
              </a:ext>
            </a:extLst>
          </p:cNvPr>
          <p:cNvSpPr/>
          <p:nvPr/>
        </p:nvSpPr>
        <p:spPr>
          <a:xfrm>
            <a:off x="1676400" y="1676400"/>
            <a:ext cx="609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</a:rPr>
              <a:t>Protect Consumers</a:t>
            </a: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</a:rPr>
              <a:t>Maintain Insurer Solvency</a:t>
            </a: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</a:rPr>
              <a:t>Perform market conduct reviews</a:t>
            </a: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</a:rPr>
              <a:t>Set standards for agents and broker licensing</a:t>
            </a: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</a:rPr>
              <a:t>Resolve consumer complaints</a:t>
            </a: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</a:rPr>
              <a:t>Investigate and prosecute insurance fraud</a:t>
            </a: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 defTabSz="34290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</a:rPr>
              <a:t>Enforce the insurance laws of California</a:t>
            </a:r>
          </a:p>
        </p:txBody>
      </p:sp>
    </p:spTree>
    <p:extLst>
      <p:ext uri="{BB962C8B-B14F-4D97-AF65-F5344CB8AC3E}">
        <p14:creationId xmlns:p14="http://schemas.microsoft.com/office/powerpoint/2010/main" val="261314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2186CF-A974-40BA-A655-7B8B16122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-8965" y="-42863"/>
            <a:ext cx="9144000" cy="6900863"/>
          </a:xfrm>
          <a:prstGeom prst="rect">
            <a:avLst/>
          </a:prstGeom>
        </p:spPr>
      </p:pic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81A23D68-2D0B-4969-A14F-EC4CBC8AC728}"/>
              </a:ext>
            </a:extLst>
          </p:cNvPr>
          <p:cNvSpPr txBox="1">
            <a:spLocks/>
          </p:cNvSpPr>
          <p:nvPr/>
        </p:nvSpPr>
        <p:spPr>
          <a:xfrm>
            <a:off x="352760" y="1366632"/>
            <a:ext cx="4366308" cy="44245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Inflation is creating unprecedented financial stress to insurance markets.</a:t>
            </a: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Increased costs of rebuilding, supplies, materials, labor shortages, among other costs, are affecting insurance markets.</a:t>
            </a: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As risk grows, insurance markets are contracting to protect solvency, meet financial obligations and regulatory mandates. </a:t>
            </a:r>
          </a:p>
          <a:p>
            <a:pPr marL="0" indent="0">
              <a:lnSpc>
                <a:spcPts val="2300"/>
              </a:lnSpc>
              <a:spcAft>
                <a:spcPts val="450"/>
              </a:spcAft>
              <a:buNone/>
              <a:defRPr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2300"/>
              </a:lnSpc>
              <a:spcAft>
                <a:spcPts val="450"/>
              </a:spcAft>
              <a:buNone/>
              <a:defRPr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5284F6B-885A-47F6-BDC1-35D5A2069753}"/>
              </a:ext>
            </a:extLst>
          </p:cNvPr>
          <p:cNvSpPr txBox="1"/>
          <p:nvPr/>
        </p:nvSpPr>
        <p:spPr>
          <a:xfrm>
            <a:off x="428065" y="559705"/>
            <a:ext cx="8458200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4"/>
              </a:spcBef>
            </a:pPr>
            <a:r>
              <a:rPr lang="en-US" sz="3600" b="1" spc="-1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 Black"/>
              </a:rPr>
              <a:t>The Insurance Market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Arial Blac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3344BE-7FC4-43C8-9F6A-7CDE4DA3DEDD}"/>
              </a:ext>
            </a:extLst>
          </p:cNvPr>
          <p:cNvGrpSpPr/>
          <p:nvPr/>
        </p:nvGrpSpPr>
        <p:grpSpPr>
          <a:xfrm>
            <a:off x="5071827" y="2057400"/>
            <a:ext cx="3843573" cy="2936205"/>
            <a:chOff x="4885559" y="2057400"/>
            <a:chExt cx="3843573" cy="2936205"/>
          </a:xfrm>
        </p:grpSpPr>
        <p:sp>
          <p:nvSpPr>
            <p:cNvPr id="3" name="Rectangle: Diagonal Corners Snipped 2">
              <a:extLst>
                <a:ext uri="{FF2B5EF4-FFF2-40B4-BE49-F238E27FC236}">
                  <a16:creationId xmlns:a16="http://schemas.microsoft.com/office/drawing/2014/main" id="{5AD16D9A-1ADE-4ECE-9DE3-0BF77FAAFBC7}"/>
                </a:ext>
              </a:extLst>
            </p:cNvPr>
            <p:cNvSpPr/>
            <p:nvPr/>
          </p:nvSpPr>
          <p:spPr>
            <a:xfrm>
              <a:off x="4885559" y="2057400"/>
              <a:ext cx="3843573" cy="2936205"/>
            </a:xfrm>
            <a:prstGeom prst="snip2DiagRect">
              <a:avLst/>
            </a:prstGeom>
            <a:solidFill>
              <a:srgbClr val="1F4390">
                <a:alpha val="6509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FBD6BD2E-CED9-4B0E-B335-FABC87D88E98}"/>
                </a:ext>
              </a:extLst>
            </p:cNvPr>
            <p:cNvSpPr txBox="1"/>
            <p:nvPr/>
          </p:nvSpPr>
          <p:spPr>
            <a:xfrm>
              <a:off x="5026805" y="2517499"/>
              <a:ext cx="3561080" cy="201529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4604" rIns="0" bIns="0" rtlCol="0">
              <a:spAutoFit/>
            </a:bodyPr>
            <a:lstStyle/>
            <a:p>
              <a:pPr marL="12700" marR="5080" algn="ctr">
                <a:lnSpc>
                  <a:spcPct val="99600"/>
                </a:lnSpc>
                <a:spcBef>
                  <a:spcPts val="114"/>
                </a:spcBef>
              </a:pPr>
              <a:r>
                <a:rPr lang="en-US" sz="26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  <a:cs typeface="Arial Black"/>
                </a:rPr>
                <a:t>Natural disasters &amp; global inflation have increased insured losses and costs worldwide like never before. </a:t>
              </a:r>
              <a:endParaRPr sz="26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40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400" y="378368"/>
            <a:ext cx="8839200" cy="57009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Safer From Wildfires</a:t>
            </a:r>
          </a:p>
          <a:p>
            <a:pPr marL="12700" marR="5080" algn="ctr">
              <a:spcBef>
                <a:spcPts val="114"/>
              </a:spcBef>
            </a:pP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spcBef>
                <a:spcPts val="114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Protect your home or business</a:t>
            </a:r>
          </a:p>
          <a:p>
            <a:pPr marL="12700" marR="5080" algn="ctr">
              <a:spcBef>
                <a:spcPts val="114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+</a:t>
            </a:r>
          </a:p>
          <a:p>
            <a:pPr marL="12700" marR="5080" algn="ctr">
              <a:spcBef>
                <a:spcPts val="114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Protect the immediate surroundings</a:t>
            </a:r>
          </a:p>
          <a:p>
            <a:pPr marL="12700" marR="5080" algn="ctr">
              <a:spcBef>
                <a:spcPts val="114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+</a:t>
            </a:r>
          </a:p>
          <a:p>
            <a:pPr marL="12700" marR="5080" algn="ctr">
              <a:spcBef>
                <a:spcPts val="114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Protect the whole community</a:t>
            </a: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4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8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8723"/>
              <a:ext cx="9144000" cy="1760220"/>
            </a:xfrm>
            <a:custGeom>
              <a:avLst/>
              <a:gdLst/>
              <a:ahLst/>
              <a:cxnLst/>
              <a:rect l="l" t="t" r="r" b="b"/>
              <a:pathLst>
                <a:path w="9144000" h="1760220">
                  <a:moveTo>
                    <a:pt x="9144000" y="0"/>
                  </a:moveTo>
                  <a:lnTo>
                    <a:pt x="0" y="0"/>
                  </a:lnTo>
                  <a:lnTo>
                    <a:pt x="0" y="1760220"/>
                  </a:lnTo>
                  <a:lnTo>
                    <a:pt x="9144000" y="17602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F4390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ts val="5610"/>
              </a:lnSpc>
              <a:spcBef>
                <a:spcPts val="100"/>
              </a:spcBef>
            </a:pPr>
            <a:r>
              <a:rPr sz="4800" spc="-145" dirty="0">
                <a:solidFill>
                  <a:schemeClr val="bg1"/>
                </a:solidFill>
              </a:rPr>
              <a:t>Protect</a:t>
            </a:r>
            <a:r>
              <a:rPr sz="4800" spc="-985" dirty="0">
                <a:solidFill>
                  <a:schemeClr val="bg1"/>
                </a:solidFill>
              </a:rPr>
              <a:t> </a:t>
            </a:r>
            <a:r>
              <a:rPr lang="en-US" sz="4800" spc="-985" dirty="0">
                <a:solidFill>
                  <a:schemeClr val="bg1"/>
                </a:solidFill>
              </a:rPr>
              <a:t>  </a:t>
            </a:r>
            <a:r>
              <a:rPr sz="4800" spc="35" dirty="0">
                <a:solidFill>
                  <a:schemeClr val="bg1"/>
                </a:solidFill>
              </a:rPr>
              <a:t>your</a:t>
            </a:r>
          </a:p>
          <a:p>
            <a:pPr marL="70485">
              <a:lnSpc>
                <a:spcPts val="8490"/>
              </a:lnSpc>
            </a:pPr>
            <a:r>
              <a:rPr sz="7200" dirty="0">
                <a:solidFill>
                  <a:srgbClr val="EB7B2F"/>
                </a:solidFill>
              </a:rPr>
              <a:t>home</a:t>
            </a:r>
            <a:r>
              <a:rPr sz="7200" spc="-1165" dirty="0">
                <a:solidFill>
                  <a:srgbClr val="EB7B2F"/>
                </a:solidFill>
              </a:rPr>
              <a:t> </a:t>
            </a:r>
            <a:r>
              <a:rPr sz="7200" spc="-35" dirty="0">
                <a:solidFill>
                  <a:srgbClr val="EB7B2F"/>
                </a:solidFill>
              </a:rPr>
              <a:t>or</a:t>
            </a:r>
            <a:r>
              <a:rPr sz="7200" spc="-1210" dirty="0">
                <a:solidFill>
                  <a:srgbClr val="EB7B2F"/>
                </a:solidFill>
              </a:rPr>
              <a:t> </a:t>
            </a:r>
            <a:r>
              <a:rPr sz="7200" spc="-55" dirty="0">
                <a:solidFill>
                  <a:srgbClr val="EB7B2F"/>
                </a:solidFill>
              </a:rPr>
              <a:t>business</a:t>
            </a:r>
            <a:endParaRPr sz="7200" dirty="0"/>
          </a:p>
        </p:txBody>
      </p:sp>
      <p:sp>
        <p:nvSpPr>
          <p:cNvPr id="6" name="object 6"/>
          <p:cNvSpPr/>
          <p:nvPr/>
        </p:nvSpPr>
        <p:spPr>
          <a:xfrm>
            <a:off x="3486911" y="2750832"/>
            <a:ext cx="5657215" cy="2933700"/>
          </a:xfrm>
          <a:custGeom>
            <a:avLst/>
            <a:gdLst/>
            <a:ahLst/>
            <a:cxnLst/>
            <a:rect l="l" t="t" r="r" b="b"/>
            <a:pathLst>
              <a:path w="5657215" h="2933700">
                <a:moveTo>
                  <a:pt x="5656961" y="0"/>
                </a:moveTo>
                <a:lnTo>
                  <a:pt x="0" y="0"/>
                </a:lnTo>
                <a:lnTo>
                  <a:pt x="0" y="2933674"/>
                </a:lnTo>
                <a:lnTo>
                  <a:pt x="5656961" y="2933674"/>
                </a:lnTo>
                <a:lnTo>
                  <a:pt x="5656961" y="0"/>
                </a:lnTo>
                <a:close/>
              </a:path>
            </a:pathLst>
          </a:custGeom>
          <a:solidFill>
            <a:srgbClr val="1F4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56738" y="4160879"/>
            <a:ext cx="9105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walls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702" y="2850239"/>
            <a:ext cx="5074285" cy="265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0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fire-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rated</a:t>
            </a:r>
            <a:r>
              <a:rPr sz="2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100">
              <a:latin typeface="Arial"/>
              <a:cs typeface="Arial"/>
            </a:endParaRPr>
          </a:p>
          <a:p>
            <a:pPr marL="300355" marR="149225" indent="-288290">
              <a:lnSpc>
                <a:spcPts val="2600"/>
              </a:lnSpc>
              <a:spcBef>
                <a:spcPts val="30"/>
              </a:spcBef>
              <a:buSzPct val="152380"/>
              <a:buChar char="•"/>
              <a:tabLst>
                <a:tab pos="300990" algn="l"/>
              </a:tabLst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21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ember-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resistant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2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endParaRPr sz="21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spcBef>
                <a:spcPts val="50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Noncombustible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inches at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bottom</a:t>
            </a:r>
            <a:endParaRPr sz="21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spcBef>
                <a:spcPts val="2625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Ember-</a:t>
            </a:r>
            <a:r>
              <a:rPr sz="2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fire-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resistant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vents</a:t>
            </a:r>
            <a:endParaRPr sz="21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Double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pane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windows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added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shutters</a:t>
            </a:r>
            <a:endParaRPr sz="21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Enclosed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eaves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0951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69391"/>
              <a:ext cx="9144000" cy="3048000"/>
            </a:xfrm>
            <a:custGeom>
              <a:avLst/>
              <a:gdLst/>
              <a:ahLst/>
              <a:cxnLst/>
              <a:rect l="l" t="t" r="r" b="b"/>
              <a:pathLst>
                <a:path w="9144000" h="3048000">
                  <a:moveTo>
                    <a:pt x="9144000" y="0"/>
                  </a:moveTo>
                  <a:lnTo>
                    <a:pt x="0" y="0"/>
                  </a:lnTo>
                  <a:lnTo>
                    <a:pt x="0" y="3047987"/>
                  </a:lnTo>
                  <a:lnTo>
                    <a:pt x="9144000" y="30479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F4390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7847" y="397111"/>
            <a:ext cx="6510020" cy="2962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665"/>
              </a:lnSpc>
              <a:spcBef>
                <a:spcPts val="100"/>
              </a:spcBef>
            </a:pPr>
            <a:r>
              <a:rPr sz="4800" spc="-145" dirty="0">
                <a:solidFill>
                  <a:schemeClr val="bg1"/>
                </a:solidFill>
              </a:rPr>
              <a:t>Protect</a:t>
            </a:r>
            <a:r>
              <a:rPr sz="4800" spc="-985" dirty="0">
                <a:solidFill>
                  <a:schemeClr val="bg1"/>
                </a:solidFill>
              </a:rPr>
              <a:t> </a:t>
            </a:r>
            <a:r>
              <a:rPr lang="en-US" sz="4800" spc="-985" dirty="0">
                <a:solidFill>
                  <a:schemeClr val="bg1"/>
                </a:solidFill>
              </a:rPr>
              <a:t>  </a:t>
            </a:r>
            <a:r>
              <a:rPr sz="4800" spc="-25" dirty="0">
                <a:solidFill>
                  <a:schemeClr val="bg1"/>
                </a:solidFill>
              </a:rPr>
              <a:t>the</a:t>
            </a:r>
          </a:p>
          <a:p>
            <a:pPr marL="12700" marR="5080">
              <a:lnSpc>
                <a:spcPts val="8590"/>
              </a:lnSpc>
              <a:spcBef>
                <a:spcPts val="50"/>
              </a:spcBef>
            </a:pPr>
            <a:r>
              <a:rPr sz="7200" spc="-10" dirty="0">
                <a:solidFill>
                  <a:srgbClr val="EB7B2F"/>
                </a:solidFill>
              </a:rPr>
              <a:t>immediate </a:t>
            </a:r>
            <a:r>
              <a:rPr sz="7200" spc="-25" dirty="0">
                <a:solidFill>
                  <a:srgbClr val="EB7B2F"/>
                </a:solidFill>
              </a:rPr>
              <a:t>surroundings</a:t>
            </a:r>
            <a:endParaRPr sz="7200" dirty="0"/>
          </a:p>
        </p:txBody>
      </p:sp>
      <p:sp>
        <p:nvSpPr>
          <p:cNvPr id="6" name="object 6"/>
          <p:cNvSpPr/>
          <p:nvPr/>
        </p:nvSpPr>
        <p:spPr>
          <a:xfrm>
            <a:off x="3486911" y="3982211"/>
            <a:ext cx="5657215" cy="2560320"/>
          </a:xfrm>
          <a:custGeom>
            <a:avLst/>
            <a:gdLst/>
            <a:ahLst/>
            <a:cxnLst/>
            <a:rect l="l" t="t" r="r" b="b"/>
            <a:pathLst>
              <a:path w="5657215" h="2560320">
                <a:moveTo>
                  <a:pt x="5656961" y="0"/>
                </a:moveTo>
                <a:lnTo>
                  <a:pt x="0" y="0"/>
                </a:lnTo>
                <a:lnTo>
                  <a:pt x="0" y="2560320"/>
                </a:lnTo>
                <a:lnTo>
                  <a:pt x="5656961" y="2560320"/>
                </a:lnTo>
                <a:lnTo>
                  <a:pt x="5656961" y="0"/>
                </a:lnTo>
                <a:close/>
              </a:path>
            </a:pathLst>
          </a:custGeom>
          <a:solidFill>
            <a:srgbClr val="1F4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82680" y="4429138"/>
            <a:ext cx="7169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decks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4644" y="3984302"/>
            <a:ext cx="5292090" cy="24047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60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Cleared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vegetation</a:t>
            </a:r>
            <a:r>
              <a:rPr sz="2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debris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endParaRPr sz="2100">
              <a:latin typeface="Arial"/>
              <a:cs typeface="Arial"/>
            </a:endParaRPr>
          </a:p>
          <a:p>
            <a:pPr marL="300355" marR="217804" indent="-288290">
              <a:lnSpc>
                <a:spcPct val="100899"/>
              </a:lnSpc>
              <a:spcBef>
                <a:spcPts val="2545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sheds</a:t>
            </a:r>
            <a:r>
              <a:rPr sz="2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outbuildings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feet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away</a:t>
            </a:r>
            <a:endParaRPr sz="2100">
              <a:latin typeface="Arial"/>
              <a:cs typeface="Arial"/>
            </a:endParaRPr>
          </a:p>
          <a:p>
            <a:pPr marL="300990" marR="5080" indent="-288925">
              <a:lnSpc>
                <a:spcPct val="97800"/>
              </a:lnSpc>
              <a:spcBef>
                <a:spcPts val="225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Trim trees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 remove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brush</a:t>
            </a:r>
            <a:r>
              <a:rPr sz="2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defensible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laws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86511"/>
              <a:ext cx="9144000" cy="2146300"/>
            </a:xfrm>
            <a:custGeom>
              <a:avLst/>
              <a:gdLst/>
              <a:ahLst/>
              <a:cxnLst/>
              <a:rect l="l" t="t" r="r" b="b"/>
              <a:pathLst>
                <a:path w="9144000" h="2146300">
                  <a:moveTo>
                    <a:pt x="9144000" y="0"/>
                  </a:moveTo>
                  <a:lnTo>
                    <a:pt x="0" y="0"/>
                  </a:lnTo>
                  <a:lnTo>
                    <a:pt x="0" y="2145792"/>
                  </a:lnTo>
                  <a:lnTo>
                    <a:pt x="9144000" y="214579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F4390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534" y="245595"/>
            <a:ext cx="7369087" cy="2923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665"/>
              </a:lnSpc>
              <a:spcBef>
                <a:spcPts val="100"/>
              </a:spcBef>
            </a:pPr>
            <a:r>
              <a:rPr sz="4800" b="0" spc="-170" dirty="0">
                <a:solidFill>
                  <a:srgbClr val="FFFFFF"/>
                </a:solidFill>
                <a:latin typeface="Arial Black"/>
                <a:cs typeface="Arial Black"/>
              </a:rPr>
              <a:t>Protect</a:t>
            </a:r>
            <a:r>
              <a:rPr sz="4800" b="0" spc="-7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800" b="0" spc="-2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endParaRPr sz="4800" dirty="0">
              <a:latin typeface="Arial Black"/>
              <a:cs typeface="Arial Black"/>
            </a:endParaRPr>
          </a:p>
          <a:p>
            <a:pPr marL="12700">
              <a:lnSpc>
                <a:spcPts val="8545"/>
              </a:lnSpc>
            </a:pPr>
            <a:r>
              <a:rPr sz="7200" b="0" spc="-175" dirty="0">
                <a:solidFill>
                  <a:srgbClr val="EC7C30"/>
                </a:solidFill>
                <a:latin typeface="Arial Black"/>
                <a:cs typeface="Arial Black"/>
              </a:rPr>
              <a:t>whole</a:t>
            </a:r>
            <a:r>
              <a:rPr sz="7200" b="0" spc="-115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lang="en-US" sz="7200" b="0" spc="-115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7200" b="0" spc="90" dirty="0">
                <a:solidFill>
                  <a:srgbClr val="EC7C30"/>
                </a:solidFill>
                <a:latin typeface="Arial Black"/>
                <a:cs typeface="Arial Black"/>
              </a:rPr>
              <a:t>community</a:t>
            </a:r>
            <a:endParaRPr sz="72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64280" y="3257560"/>
            <a:ext cx="5379720" cy="2146300"/>
          </a:xfrm>
          <a:custGeom>
            <a:avLst/>
            <a:gdLst/>
            <a:ahLst/>
            <a:cxnLst/>
            <a:rect l="l" t="t" r="r" b="b"/>
            <a:pathLst>
              <a:path w="5379720" h="1917700">
                <a:moveTo>
                  <a:pt x="5379720" y="0"/>
                </a:moveTo>
                <a:lnTo>
                  <a:pt x="0" y="0"/>
                </a:lnTo>
                <a:lnTo>
                  <a:pt x="0" y="1917204"/>
                </a:lnTo>
                <a:lnTo>
                  <a:pt x="5379720" y="1917204"/>
                </a:lnTo>
                <a:lnTo>
                  <a:pt x="5379720" y="0"/>
                </a:lnTo>
                <a:close/>
              </a:path>
            </a:pathLst>
          </a:custGeom>
          <a:solidFill>
            <a:srgbClr val="1F4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59078" y="3081385"/>
            <a:ext cx="168275" cy="132715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6278" y="3377565"/>
            <a:ext cx="4302760" cy="165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Neighborhoods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Firewise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USA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2100" dirty="0">
              <a:latin typeface="Arial"/>
              <a:cs typeface="Arial"/>
            </a:endParaRPr>
          </a:p>
          <a:p>
            <a:pPr marL="12700" marR="54610">
              <a:lnSpc>
                <a:spcPct val="101499"/>
              </a:lnSpc>
              <a:spcBef>
                <a:spcPts val="1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Cities,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counties,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2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districts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certified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sz="2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400" y="378368"/>
            <a:ext cx="8839200" cy="73398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spcBef>
                <a:spcPts val="114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CA FAIR Plan &amp; Wildfire Risk Score</a:t>
            </a:r>
          </a:p>
          <a:p>
            <a:pPr marL="12700" marR="5080" algn="ctr">
              <a:spcBef>
                <a:spcPts val="114"/>
              </a:spcBef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69900" marR="5080" indent="-457200" algn="l">
              <a:spcBef>
                <a:spcPts val="114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CA FAIR Plan offers insurance discounts </a:t>
            </a:r>
          </a:p>
          <a:p>
            <a:pPr marL="469900" marR="5080" indent="-457200" algn="l"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69900" marR="5080" indent="-457200" algn="l">
              <a:spcBef>
                <a:spcPts val="114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CA FAIR Plan is offering 20 million dollar coverage per location for commercial policies, including HOAs</a:t>
            </a:r>
          </a:p>
          <a:p>
            <a:pPr marL="469900" marR="5080" indent="-457200" algn="l"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69900" marR="5080" indent="-457200" algn="l">
              <a:spcBef>
                <a:spcPts val="114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Wildfire Risk Score - regulation allows consumers to request and appeal their property risk score </a:t>
            </a:r>
          </a:p>
          <a:p>
            <a:pPr marL="469900" marR="5080" indent="-457200" algn="l"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69900" marR="5080" indent="-457200" algn="l"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spcBef>
                <a:spcPts val="114"/>
              </a:spcBef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386B3-A35F-4AF4-9251-DC2425970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67734" y="-10575"/>
            <a:ext cx="9144000" cy="6900863"/>
          </a:xfrm>
          <a:prstGeom prst="rect">
            <a:avLst/>
          </a:prstGeom>
        </p:spPr>
      </p:pic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81A23D68-2D0B-4969-A14F-EC4CBC8AC728}"/>
              </a:ext>
            </a:extLst>
          </p:cNvPr>
          <p:cNvSpPr txBox="1">
            <a:spLocks/>
          </p:cNvSpPr>
          <p:nvPr/>
        </p:nvSpPr>
        <p:spPr>
          <a:xfrm>
            <a:off x="1219200" y="1379726"/>
            <a:ext cx="7665815" cy="575460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Insurer commitments to write more policies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 wildfire distressed areas and reduce FAIR Plan policies in order to achieve greater availability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New climate risk management tools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– catastrophe modeling and reinsurance costs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Strengthen and Modernize the FAIR Plan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-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expanding commercial coverage limits to $20 million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per structure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closes coverage gaps for many</a:t>
            </a: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C000"/>
                </a:solidFill>
                <a:latin typeface="Segoe UI" pitchFamily="34"/>
                <a:cs typeface="Segoe UI" pitchFamily="34"/>
              </a:rPr>
              <a:t>Improve Department’s rate application approval process</a:t>
            </a:r>
            <a:r>
              <a:rPr lang="en-US" sz="2400" b="1" dirty="0">
                <a:solidFill>
                  <a:srgbClr val="000000"/>
                </a:solidFill>
                <a:latin typeface="Segoe UI" pitchFamily="34"/>
                <a:cs typeface="Segoe UI" pitchFamily="34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faster rate filing approval times to create more certainty in insurance market</a:t>
            </a:r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5284F6B-885A-47F6-BDC1-35D5A2069753}"/>
              </a:ext>
            </a:extLst>
          </p:cNvPr>
          <p:cNvSpPr txBox="1"/>
          <p:nvPr/>
        </p:nvSpPr>
        <p:spPr>
          <a:xfrm>
            <a:off x="304800" y="609600"/>
            <a:ext cx="8669868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l">
              <a:lnSpc>
                <a:spcPct val="99600"/>
              </a:lnSpc>
              <a:spcBef>
                <a:spcPts val="114"/>
              </a:spcBef>
            </a:pPr>
            <a:r>
              <a:rPr lang="en-US" sz="3600" b="1" spc="-1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 Black"/>
              </a:rPr>
              <a:t>California Sustainable Insurance Strategy</a:t>
            </a:r>
          </a:p>
        </p:txBody>
      </p:sp>
    </p:spTree>
    <p:extLst>
      <p:ext uri="{BB962C8B-B14F-4D97-AF65-F5344CB8AC3E}">
        <p14:creationId xmlns:p14="http://schemas.microsoft.com/office/powerpoint/2010/main" val="176802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51C2B2F299254D8F3312CEB671BD55" ma:contentTypeVersion="11" ma:contentTypeDescription="Create a new document." ma:contentTypeScope="" ma:versionID="3b29679bf67adee3756d5d97fb9a8aeb">
  <xsd:schema xmlns:xsd="http://www.w3.org/2001/XMLSchema" xmlns:xs="http://www.w3.org/2001/XMLSchema" xmlns:p="http://schemas.microsoft.com/office/2006/metadata/properties" xmlns:ns2="880a4d30-9cc4-4657-a5d0-9aede83265ee" xmlns:ns3="f3355c03-56ab-459a-874b-26d3a6315ea6" targetNamespace="http://schemas.microsoft.com/office/2006/metadata/properties" ma:root="true" ma:fieldsID="c55ecd52cc3b9e0f0abc5783470f07a2" ns2:_="" ns3:_="">
    <xsd:import namespace="880a4d30-9cc4-4657-a5d0-9aede83265ee"/>
    <xsd:import namespace="f3355c03-56ab-459a-874b-26d3a6315e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a4d30-9cc4-4657-a5d0-9aede8326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9a7a655-6497-4733-8d30-66111b92e0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55c03-56ab-459a-874b-26d3a6315e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8a0301a-236f-4068-92b5-6f59ab61cca7}" ma:internalName="TaxCatchAll" ma:showField="CatchAllData" ma:web="f3355c03-56ab-459a-874b-26d3a6315e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355c03-56ab-459a-874b-26d3a6315ea6" xsi:nil="true"/>
    <lcf76f155ced4ddcb4097134ff3c332f xmlns="880a4d30-9cc4-4657-a5d0-9aede83265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5D1645-5A53-41D1-9083-50E917C88B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89D562-2829-43D8-8521-398DF454A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a4d30-9cc4-4657-a5d0-9aede83265ee"/>
    <ds:schemaRef ds:uri="f3355c03-56ab-459a-874b-26d3a6315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360106-C2CA-43A7-B34F-574C1566654E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880a4d30-9cc4-4657-a5d0-9aede83265ee"/>
    <ds:schemaRef ds:uri="http://schemas.microsoft.com/office/2006/metadata/properties"/>
    <ds:schemaRef ds:uri="http://schemas.openxmlformats.org/package/2006/metadata/core-properties"/>
    <ds:schemaRef ds:uri="f3355c03-56ab-459a-874b-26d3a6315ea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17897</TotalTime>
  <Words>563</Words>
  <Application>Microsoft Office PowerPoint</Application>
  <PresentationFormat>On-screen Show (4:3)</PresentationFormat>
  <Paragraphs>130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Georgia</vt:lpstr>
      <vt:lpstr>Segoe UI</vt:lpstr>
      <vt:lpstr>Segoe UI Black</vt:lpstr>
      <vt:lpstr>Segoe UI Semibold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Protect   your home or business</vt:lpstr>
      <vt:lpstr>Protect   the immediate surroundings</vt:lpstr>
      <vt:lpstr>Protect the whole  community</vt:lpstr>
      <vt:lpstr>PowerPoint Presentation</vt:lpstr>
      <vt:lpstr>PowerPoint Presentation</vt:lpstr>
      <vt:lpstr>Concentration of FAIR Plan policies and wildfire risk</vt:lpstr>
      <vt:lpstr>PowerPoint Presentation</vt:lpstr>
      <vt:lpstr>PowerPoint Presentation</vt:lpstr>
      <vt:lpstr>PowerPoint Presentation</vt:lpstr>
      <vt:lpstr>PowerPoint Presentation</vt:lpstr>
    </vt:vector>
  </TitlesOfParts>
  <Company>Department of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Jayne</dc:creator>
  <cp:lastModifiedBy>Syed, Durriya</cp:lastModifiedBy>
  <cp:revision>355</cp:revision>
  <dcterms:created xsi:type="dcterms:W3CDTF">2023-04-17T22:37:03Z</dcterms:created>
  <dcterms:modified xsi:type="dcterms:W3CDTF">2025-04-22T23:56:03Z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2023-04-14T00:00:00Z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2023-04-17T00:00:00Z</vt:filetime>
  </property>
  <property fmtid="{D5CDD505-2E9C-101B-9397-08002B2CF9AE}" pid="5" name="Producer">
    <vt:lpwstr>Adobe PDF Library 23.1.175</vt:lpwstr>
  </property>
  <property fmtid="{D5CDD505-2E9C-101B-9397-08002B2CF9AE}" pid="6" name="ContentTypeId">
    <vt:lpwstr>0x0101002751C2B2F299254D8F3312CEB671BD55</vt:lpwstr>
  </property>
  <property fmtid="{D5CDD505-2E9C-101B-9397-08002B2CF9AE}" pid="7" name="MediaServiceImageTags">
    <vt:lpwstr/>
  </property>
</Properties>
</file>